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r:id="rId17" roundtripDataSignature="AMtx7mi4zo7JRYU9lKhEkxVOd6DF/T7V8Q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Lily project" initials="" lastIdx="6" clrIdx="0"/>
  <p:cmAuthor id="1" name="Areti" initials="" lastIdx="5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2192" autoAdjust="0"/>
  </p:normalViewPr>
  <p:slideViewPr>
    <p:cSldViewPr snapToGrid="0">
      <p:cViewPr varScale="1">
        <p:scale>
          <a:sx n="51" d="100"/>
          <a:sy n="51" d="100"/>
        </p:scale>
        <p:origin x="1302" y="66"/>
      </p:cViewPr>
      <p:guideLst>
        <p:guide orient="horz" pos="2137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customschemas.google.com/relationships/presentationmetadata" Target="metadata"/><Relationship Id="rId2" Type="http://schemas.openxmlformats.org/officeDocument/2006/relationships/slide" Target="slides/slide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48" name="Google Shape;148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87" name="Google Shape;8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94" name="Google Shape;9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100" name="Google Shape;10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06" name="Google Shape;10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12" name="Google Shape;11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18" name="Google Shape;118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lang="it-IT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it-IT" dirty="0"/>
              <a:t>alfabetizzazione sanitaria: essere in grado di cercare, trovare, comprendere e utilizzare le informazioni sulla salute per prevenire le malattie, promuovere e mantenere la propria salute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it-IT" dirty="0"/>
              <a:t>alfabetizzazione tradizionale: capacità di lettura e lettura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it-IT" dirty="0"/>
              <a:t>alfabetizzazione digitale: essere in grado di utilizzare un computer, programmi per computer e Internet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it-IT" dirty="0"/>
              <a:t>alfabetizzazione informativa: essere in grado di trovare informazioni e poterle utilizzare per un problema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it-IT" dirty="0"/>
              <a:t>alfabetizzazione scientifica: capacità di scrittura, numeriche e tecnologiche per comprendere scienza, teorie, metodi di misurazione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it-IT" dirty="0"/>
              <a:t>alfabetizzazione mediatica: essere in grado di accedere, valutare e agire utilizzando qualsiasi forma di comunicazione</a:t>
            </a:r>
            <a:endParaRPr dirty="0"/>
          </a:p>
        </p:txBody>
      </p:sp>
      <p:sp>
        <p:nvSpPr>
          <p:cNvPr id="124" name="Google Shape;12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42" name="Google Shape;142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titolo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2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12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4" name="Google Shape;14;p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1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1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2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2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2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2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2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2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2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2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contenuto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1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estazione sezione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4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4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1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1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e contenuti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2" name="Google Shape;32;p15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3" name="Google Shape;33;p1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1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fronto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6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16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0" name="Google Shape;40;p16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16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2" name="Google Shape;42;p1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titolo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uota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to con didascalia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9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9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19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58" name="Google Shape;58;p1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magine con didascalia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0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0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p20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5" name="Google Shape;65;p2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2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‹N›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doi.org/http:/dx.doi.org/10.1186/1471-2458-12-8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>
            <a:extLst>
              <a:ext uri="{FF2B5EF4-FFF2-40B4-BE49-F238E27FC236}">
                <a16:creationId xmlns:a16="http://schemas.microsoft.com/office/drawing/2014/main" id="{3F2B419F-A4E6-42C3-94EB-D198CA9B83F4}"/>
              </a:ext>
            </a:extLst>
          </p:cNvPr>
          <p:cNvSpPr/>
          <p:nvPr/>
        </p:nvSpPr>
        <p:spPr>
          <a:xfrm>
            <a:off x="5170947" y="2630726"/>
            <a:ext cx="3763466" cy="1015663"/>
          </a:xfrm>
          <a:prstGeom prst="rect">
            <a:avLst/>
          </a:prstGeom>
        </p:spPr>
        <p:txBody>
          <a:bodyPr wrap="none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 algn="r">
              <a:buClrTx/>
            </a:pPr>
            <a:r>
              <a:rPr lang="it-IT" sz="6000" b="1" kern="1200" dirty="0">
                <a:solidFill>
                  <a:srgbClr val="4BACC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MODULO 3</a:t>
            </a: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546DCEC0-AEC0-4F36-BFE2-30453485CF5C}"/>
              </a:ext>
            </a:extLst>
          </p:cNvPr>
          <p:cNvSpPr/>
          <p:nvPr/>
        </p:nvSpPr>
        <p:spPr>
          <a:xfrm>
            <a:off x="4362413" y="3429000"/>
            <a:ext cx="4572000" cy="2062103"/>
          </a:xfrm>
          <a:prstGeom prst="rect">
            <a:avLst/>
          </a:prstGeom>
        </p:spPr>
        <p:txBody>
          <a:bodyPr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 algn="r">
              <a:buClrTx/>
            </a:pPr>
            <a:r>
              <a:rPr lang="it-IT" sz="3200" b="1" kern="1200" dirty="0">
                <a:solidFill>
                  <a:srgbClr val="4BACC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 </a:t>
            </a:r>
            <a:br>
              <a:rPr lang="it-IT" sz="3200" b="1" kern="1200" dirty="0">
                <a:solidFill>
                  <a:srgbClr val="4BACC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</a:br>
            <a:r>
              <a:rPr lang="it-IT" sz="3200" b="1" kern="1200" dirty="0" err="1">
                <a:solidFill>
                  <a:srgbClr val="4BACC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eHEALTH</a:t>
            </a:r>
            <a:r>
              <a:rPr lang="it-IT" sz="3200" b="1" kern="1200" dirty="0">
                <a:solidFill>
                  <a:srgbClr val="4BACC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 E ALFABETIZZAZIONE</a:t>
            </a:r>
          </a:p>
          <a:p>
            <a:pPr lvl="0" algn="r">
              <a:buClrTx/>
            </a:pPr>
            <a:r>
              <a:rPr lang="it-IT" sz="3200" b="1" kern="1200" cap="all" dirty="0">
                <a:solidFill>
                  <a:srgbClr val="4BACC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SANITARIA</a:t>
            </a:r>
            <a:endParaRPr lang="it-IT" sz="4000" b="1" kern="1200" cap="all" dirty="0">
              <a:solidFill>
                <a:srgbClr val="4BACC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"/>
          <p:cNvSpPr txBox="1"/>
          <p:nvPr/>
        </p:nvSpPr>
        <p:spPr>
          <a:xfrm>
            <a:off x="867320" y="104473"/>
            <a:ext cx="7409359" cy="10771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Calibri"/>
              <a:buNone/>
            </a:pPr>
            <a:r>
              <a:rPr lang="it-IT" sz="3200" b="1" i="0" u="none" strike="noStrike" cap="none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DEFINIZIONE DI SALUTE (</a:t>
            </a:r>
            <a:r>
              <a:rPr lang="it-IT" sz="3200" b="1" i="1" u="none" strike="noStrike" cap="none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HEALTH</a:t>
            </a:r>
            <a:r>
              <a:rPr lang="it-IT" sz="3200" b="1" i="0" u="none" strike="noStrike" cap="none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) E DI EHEALTH</a:t>
            </a:r>
          </a:p>
        </p:txBody>
      </p:sp>
      <p:sp>
        <p:nvSpPr>
          <p:cNvPr id="90" name="Google Shape;90;p2"/>
          <p:cNvSpPr txBox="1"/>
          <p:nvPr/>
        </p:nvSpPr>
        <p:spPr>
          <a:xfrm>
            <a:off x="274320" y="1720840"/>
            <a:ext cx="8600158" cy="13849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>
              <a:buSzPts val="2800"/>
            </a:pPr>
            <a:r>
              <a:rPr lang="it-IT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Salute</a:t>
            </a:r>
            <a:r>
              <a:rPr lang="pl-PL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it-IT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«</a:t>
            </a:r>
            <a:r>
              <a:rPr lang="it-IT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stato di completo benessere fisico, psichico e sociale e non semplice assenza di malattia o disabilità»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it-IT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OMS</a:t>
            </a:r>
            <a:r>
              <a:rPr lang="pl-PL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1948</a:t>
            </a:r>
            <a:endParaRPr sz="2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" name="Google Shape;91;p2"/>
          <p:cNvSpPr/>
          <p:nvPr/>
        </p:nvSpPr>
        <p:spPr>
          <a:xfrm>
            <a:off x="701570" y="3645024"/>
            <a:ext cx="8172908" cy="23082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>
              <a:buSzPts val="1800"/>
            </a:pPr>
            <a:r>
              <a:rPr lang="it-IT" sz="1800" i="1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L’e-</a:t>
            </a:r>
            <a:r>
              <a:rPr lang="it-IT" sz="1800" i="1" dirty="0" err="1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health</a:t>
            </a:r>
            <a:r>
              <a:rPr lang="it-IT" sz="1800" i="1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(sanità digitale) è un campo emergente nell'intersezione tra informatica medica, sanità pubblica e imprese, in riferimento ai servizi sanitari e alle informazioni fornite o migliorate attraverso Internet e le tecnologie correlate. In un senso più ampio, il termine caratterizza non solo uno sviluppo tecnico, ma anche uno stato d'animo, un modo di pensare, un atteggiamento e un impegno per il pensiero globale in rete, per migliorare l'assistenza sanitaria a livello locale, regionale e mondiale utilizzando la tecnologia dell'informazione e della comunicazione. </a:t>
            </a:r>
          </a:p>
          <a:p>
            <a:pPr lvl="0" algn="ctr">
              <a:buSzPts val="1800"/>
            </a:pPr>
            <a:r>
              <a:rPr lang="pl-PL" sz="1800" b="0" i="1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Eysenbach, G, 2001</a:t>
            </a:r>
            <a:endParaRPr sz="1800" b="0" i="0" u="none" strike="noStrike" cap="none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"/>
          <p:cNvSpPr txBox="1"/>
          <p:nvPr/>
        </p:nvSpPr>
        <p:spPr>
          <a:xfrm>
            <a:off x="2195736" y="548680"/>
            <a:ext cx="6840760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Calibri"/>
              <a:buNone/>
            </a:pPr>
            <a:r>
              <a:rPr lang="pl-PL" sz="4000" b="1" i="0" u="none" strike="noStrike" cap="none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EHEALTH – AREE DI INTERESSE</a:t>
            </a:r>
          </a:p>
        </p:txBody>
      </p:sp>
      <p:sp>
        <p:nvSpPr>
          <p:cNvPr id="97" name="Google Shape;97;p3"/>
          <p:cNvSpPr txBox="1"/>
          <p:nvPr/>
        </p:nvSpPr>
        <p:spPr>
          <a:xfrm>
            <a:off x="827584" y="1916832"/>
            <a:ext cx="7920880" cy="37856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42900" marR="0" lvl="0" indent="-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ourier New"/>
              <a:buChar char="o"/>
            </a:pPr>
            <a:r>
              <a:rPr lang="it-IT" sz="24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gestire le informazioni sanitarie</a:t>
            </a:r>
            <a:endParaRPr sz="2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ourier New"/>
              <a:buChar char="o"/>
            </a:pPr>
            <a:r>
              <a:rPr lang="it-IT" sz="24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tecnologie dell’informazione e della comunicazione nell’ambito sanitario</a:t>
            </a:r>
          </a:p>
          <a:p>
            <a:pPr marL="342900" marR="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ourier New"/>
              <a:buChar char="o"/>
            </a:pPr>
            <a:endParaRPr sz="2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alibri"/>
              <a:buNone/>
            </a:pPr>
            <a:r>
              <a:rPr lang="it-IT" sz="24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 anche</a:t>
            </a:r>
            <a:r>
              <a:rPr lang="pl-PL" sz="24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  <a:endParaRPr lang="it-IT" sz="24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alibri"/>
              <a:buNone/>
            </a:pPr>
            <a:endParaRPr sz="2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ourier New"/>
              <a:buChar char="o"/>
            </a:pPr>
            <a:r>
              <a:rPr lang="pl-PL" sz="24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telemedicin</a:t>
            </a:r>
            <a:r>
              <a:rPr lang="it-IT" sz="24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</a:t>
            </a:r>
            <a:endParaRPr sz="2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ourier New"/>
              <a:buChar char="o"/>
            </a:pPr>
            <a:r>
              <a:rPr lang="it-IT" sz="2400" dirty="0">
                <a:latin typeface="Calibri"/>
                <a:ea typeface="Calibri"/>
                <a:cs typeface="Calibri"/>
                <a:sym typeface="Calibri"/>
              </a:rPr>
              <a:t>t</a:t>
            </a:r>
            <a:r>
              <a:rPr lang="it-IT" sz="24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ele-salute</a:t>
            </a:r>
            <a:r>
              <a:rPr lang="pl-PL" sz="24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/ </a:t>
            </a:r>
            <a:r>
              <a:rPr lang="it-IT" sz="24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cure mediche da remoto</a:t>
            </a:r>
            <a:endParaRPr sz="24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ourier New"/>
              <a:buChar char="o"/>
            </a:pPr>
            <a:r>
              <a:rPr lang="it-IT" sz="24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telematic</a:t>
            </a:r>
            <a:r>
              <a:rPr lang="it-IT" sz="2400" dirty="0">
                <a:latin typeface="Calibri"/>
                <a:ea typeface="Calibri"/>
                <a:cs typeface="Calibri"/>
                <a:sym typeface="Calibri"/>
              </a:rPr>
              <a:t>a nelle cure sanitarie</a:t>
            </a:r>
            <a:endParaRPr sz="24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ourier New"/>
              <a:buChar char="o"/>
            </a:pPr>
            <a:r>
              <a:rPr lang="it-IT" sz="24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informatica medica</a:t>
            </a:r>
            <a:endParaRPr sz="24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4"/>
          <p:cNvSpPr txBox="1"/>
          <p:nvPr/>
        </p:nvSpPr>
        <p:spPr>
          <a:xfrm>
            <a:off x="2123728" y="599391"/>
            <a:ext cx="8640960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Calibri"/>
              <a:buNone/>
            </a:pPr>
            <a:r>
              <a:rPr lang="pl-PL" sz="3600" b="1" i="0" u="none" strike="noStrike" cap="none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EHEALTH - VANTAGGI </a:t>
            </a:r>
            <a:endParaRPr lang="pl-PL" sz="1600" b="0" i="0" u="none" strike="noStrike" cap="none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Arial"/>
            </a:endParaRPr>
          </a:p>
        </p:txBody>
      </p:sp>
      <p:sp>
        <p:nvSpPr>
          <p:cNvPr id="103" name="Google Shape;103;p4"/>
          <p:cNvSpPr txBox="1"/>
          <p:nvPr/>
        </p:nvSpPr>
        <p:spPr>
          <a:xfrm>
            <a:off x="569996" y="1748020"/>
            <a:ext cx="7687313" cy="4154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42900" lvl="0" indent="-342900" algn="just">
              <a:buSzPts val="2400"/>
              <a:buFont typeface="Courier New"/>
              <a:buChar char="o"/>
            </a:pPr>
            <a:r>
              <a:rPr lang="pl-PL" sz="2400" dirty="0">
                <a:latin typeface="Calibri"/>
                <a:ea typeface="Calibri"/>
                <a:cs typeface="Calibri"/>
                <a:sym typeface="Calibri"/>
              </a:rPr>
              <a:t>teleconsulto medico,</a:t>
            </a:r>
            <a:endParaRPr lang="it-IT" sz="2400" dirty="0">
              <a:latin typeface="Calibri"/>
              <a:ea typeface="Calibri"/>
              <a:cs typeface="Calibri"/>
              <a:sym typeface="Calibri"/>
            </a:endParaRPr>
          </a:p>
          <a:p>
            <a:pPr marL="342900" lvl="0" indent="-342900" algn="just">
              <a:buSzPts val="2400"/>
              <a:buFont typeface="Courier New"/>
              <a:buChar char="o"/>
            </a:pPr>
            <a:r>
              <a:rPr lang="it-IT" sz="2400" dirty="0">
                <a:latin typeface="Calibri"/>
                <a:ea typeface="Calibri"/>
                <a:cs typeface="Calibri"/>
                <a:sym typeface="Calibri"/>
              </a:rPr>
              <a:t>accesso alle informazioni sanitarie pertinenti per pazienti, caregiver e professionisti in ambito sanitario,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ourier New"/>
              <a:buChar char="o"/>
            </a:pPr>
            <a:r>
              <a:rPr lang="pl-PL" sz="2400" b="0" i="1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e-learning</a:t>
            </a:r>
            <a:r>
              <a:rPr lang="pl-PL" sz="24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– </a:t>
            </a:r>
            <a:r>
              <a:rPr lang="it-IT" sz="24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apprendimento a distanza,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ourier New"/>
              <a:buChar char="o"/>
            </a:pPr>
            <a:r>
              <a:rPr lang="it-IT" sz="24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Risparmio di tempo e denaro,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just">
              <a:buSzPts val="2400"/>
              <a:buFont typeface="Courier New"/>
              <a:buChar char="o"/>
            </a:pPr>
            <a:r>
              <a:rPr lang="it-IT" sz="2400" dirty="0">
                <a:latin typeface="Calibri"/>
                <a:ea typeface="Calibri"/>
                <a:cs typeface="Calibri"/>
                <a:sym typeface="Calibri"/>
              </a:rPr>
              <a:t>accesso alle cartelle cliniche dei pazienti,</a:t>
            </a:r>
          </a:p>
          <a:p>
            <a:pPr marL="342900" lvl="0" indent="-342900" algn="just">
              <a:buSzPts val="2400"/>
              <a:buFont typeface="Courier New"/>
              <a:buChar char="o"/>
            </a:pPr>
            <a:r>
              <a:rPr lang="it-IT" sz="2400" dirty="0">
                <a:latin typeface="Calibri"/>
                <a:ea typeface="Calibri"/>
                <a:cs typeface="Calibri"/>
                <a:sym typeface="Calibri"/>
              </a:rPr>
              <a:t>scambio di informazioni mediche tra Stati</a:t>
            </a:r>
          </a:p>
          <a:p>
            <a:pPr marL="342900" lvl="0" indent="-342900">
              <a:buSzPts val="2400"/>
              <a:buFont typeface="Courier New"/>
              <a:buChar char="o"/>
            </a:pPr>
            <a:r>
              <a:rPr lang="it-IT" sz="2400" dirty="0">
                <a:latin typeface="Calibri"/>
                <a:ea typeface="Calibri"/>
                <a:cs typeface="Calibri"/>
                <a:sym typeface="Calibri"/>
              </a:rPr>
              <a:t>crescente disponibilità (anche finanziaria) dell'infrastruttura ICT (tablet, smartphone, internet, GPS)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just">
              <a:buSzPts val="2400"/>
              <a:buFont typeface="Courier New"/>
              <a:buChar char="o"/>
            </a:pPr>
            <a:r>
              <a:rPr lang="it-IT" sz="2400" dirty="0">
                <a:latin typeface="Calibri"/>
                <a:ea typeface="Calibri"/>
                <a:cs typeface="Calibri"/>
                <a:sym typeface="Calibri"/>
              </a:rPr>
              <a:t>opportunità di comunicazione (forum, chat, piattaforme web)</a:t>
            </a:r>
            <a:endParaRPr sz="24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5"/>
          <p:cNvSpPr txBox="1"/>
          <p:nvPr/>
        </p:nvSpPr>
        <p:spPr>
          <a:xfrm>
            <a:off x="1199536" y="200859"/>
            <a:ext cx="6744928" cy="954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Calibri"/>
              <a:buNone/>
            </a:pPr>
            <a:r>
              <a:rPr lang="it-IT" sz="2800" b="1" i="0" u="none" strike="noStrike" cap="none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EHEALTH - ALCUNE APPLICAZIONI UTILI PER LA NOSTRA SALUTE</a:t>
            </a:r>
          </a:p>
        </p:txBody>
      </p:sp>
      <p:sp>
        <p:nvSpPr>
          <p:cNvPr id="109" name="Google Shape;109;p5"/>
          <p:cNvSpPr txBox="1"/>
          <p:nvPr/>
        </p:nvSpPr>
        <p:spPr>
          <a:xfrm>
            <a:off x="838704" y="1905526"/>
            <a:ext cx="7778824" cy="30469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42900" lvl="0" indent="-342900" algn="just">
              <a:buSzPts val="2400"/>
              <a:buFont typeface="Courier New"/>
              <a:buChar char="o"/>
            </a:pPr>
            <a:r>
              <a:rPr lang="pl-PL" sz="2400" dirty="0">
                <a:latin typeface="Calibri"/>
                <a:ea typeface="Calibri"/>
                <a:cs typeface="Calibri"/>
                <a:sym typeface="Calibri"/>
              </a:rPr>
              <a:t>trasferimento elettronico delle prescrizioni,</a:t>
            </a:r>
            <a:endParaRPr lang="it-IT" sz="2400" dirty="0">
              <a:latin typeface="Calibri"/>
              <a:ea typeface="Calibri"/>
              <a:cs typeface="Calibri"/>
              <a:sym typeface="Calibri"/>
            </a:endParaRPr>
          </a:p>
          <a:p>
            <a:pPr marL="342900" lvl="0" indent="-342900" algn="just">
              <a:buSzPts val="2400"/>
              <a:buFont typeface="Courier New"/>
              <a:buChar char="o"/>
            </a:pPr>
            <a:r>
              <a:rPr lang="pl-PL" sz="2400" dirty="0">
                <a:latin typeface="Calibri"/>
                <a:ea typeface="Calibri"/>
                <a:cs typeface="Calibri"/>
                <a:sym typeface="Calibri"/>
              </a:rPr>
              <a:t>cartelle cliniche elettroniche,</a:t>
            </a:r>
            <a:endParaRPr lang="it-IT" sz="2400" dirty="0">
              <a:latin typeface="Calibri"/>
              <a:ea typeface="Calibri"/>
              <a:cs typeface="Calibri"/>
              <a:sym typeface="Calibri"/>
            </a:endParaRPr>
          </a:p>
          <a:p>
            <a:pPr marL="342900" lvl="0" indent="-342900" algn="just">
              <a:buSzPts val="2400"/>
              <a:buFont typeface="Courier New"/>
              <a:buChar char="o"/>
            </a:pPr>
            <a:r>
              <a:rPr lang="it-IT" sz="24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immagini digitali e relativi servizi di reportistica e diagnostica.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ourier New"/>
              <a:buChar char="o"/>
            </a:pPr>
            <a:r>
              <a:rPr lang="pl-PL" sz="24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portal</a:t>
            </a:r>
            <a:r>
              <a:rPr lang="it-IT" sz="24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pl-PL" sz="24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, forum</a:t>
            </a:r>
            <a:r>
              <a:rPr lang="it-IT" sz="24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just">
              <a:buSzPts val="2400"/>
              <a:buFont typeface="Courier New"/>
              <a:buChar char="o"/>
            </a:pPr>
            <a:r>
              <a:rPr lang="pl-PL" sz="24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terminology systems for clinical records and medicines,</a:t>
            </a:r>
            <a:r>
              <a:rPr lang="it-IT" sz="2400" dirty="0">
                <a:latin typeface="Calibri"/>
                <a:ea typeface="Calibri"/>
                <a:cs typeface="Calibri"/>
                <a:sym typeface="Calibri"/>
              </a:rPr>
              <a:t> sistemi terminologici per cartelle cliniche e medicinali,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just">
              <a:buSzPts val="2400"/>
              <a:buFont typeface="Courier New"/>
              <a:buChar char="o"/>
            </a:pPr>
            <a:r>
              <a:rPr lang="it-IT" sz="2400" dirty="0">
                <a:latin typeface="Calibri"/>
                <a:ea typeface="Calibri"/>
                <a:cs typeface="Calibri"/>
                <a:sym typeface="Calibri"/>
              </a:rPr>
              <a:t>Piattaforme di e-learning e siti Web relativi alla salute</a:t>
            </a:r>
            <a:endParaRPr sz="24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6"/>
          <p:cNvSpPr txBox="1"/>
          <p:nvPr/>
        </p:nvSpPr>
        <p:spPr>
          <a:xfrm>
            <a:off x="1266015" y="492688"/>
            <a:ext cx="6611970" cy="5847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Calibri"/>
              <a:buNone/>
            </a:pPr>
            <a:r>
              <a:rPr lang="pl-PL" sz="3200" b="1" i="0" u="none" strike="noStrike" cap="none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EHEALTH – CONDIZIONI E REQUISITI </a:t>
            </a:r>
          </a:p>
        </p:txBody>
      </p:sp>
      <p:sp>
        <p:nvSpPr>
          <p:cNvPr id="115" name="Google Shape;115;p6"/>
          <p:cNvSpPr txBox="1"/>
          <p:nvPr/>
        </p:nvSpPr>
        <p:spPr>
          <a:xfrm>
            <a:off x="631010" y="1671780"/>
            <a:ext cx="7627618" cy="44011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42900" marR="0" lvl="0" indent="-342900" algn="just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ourier New"/>
              <a:buChar char="o"/>
            </a:pPr>
            <a:r>
              <a:rPr lang="it-IT" sz="20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Attrezzatura ad es.</a:t>
            </a:r>
            <a:r>
              <a:rPr lang="pl-PL" sz="2000" dirty="0">
                <a:latin typeface="Calibri"/>
                <a:ea typeface="Calibri"/>
                <a:cs typeface="Calibri"/>
                <a:sym typeface="Calibri"/>
              </a:rPr>
              <a:t> computer, tablet</a:t>
            </a:r>
            <a:endParaRPr sz="20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just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ourier New"/>
              <a:buChar char="o"/>
            </a:pPr>
            <a:r>
              <a:rPr lang="it-IT" sz="20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Accesso a </a:t>
            </a:r>
            <a:r>
              <a:rPr lang="pl-PL" sz="20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internet</a:t>
            </a:r>
            <a:endParaRPr sz="20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ourier New"/>
              <a:buChar char="o"/>
            </a:pPr>
            <a:r>
              <a:rPr lang="it-IT" sz="20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Competenze di </a:t>
            </a:r>
            <a:r>
              <a:rPr lang="pl-PL" sz="2000" b="0" i="1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eHealth literacy </a:t>
            </a:r>
            <a:r>
              <a:rPr lang="it-IT" sz="20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ad e</a:t>
            </a:r>
            <a:r>
              <a:rPr lang="it-IT" sz="2000" dirty="0">
                <a:latin typeface="Calibri"/>
                <a:ea typeface="Calibri"/>
                <a:cs typeface="Calibri"/>
                <a:sym typeface="Calibri"/>
              </a:rPr>
              <a:t>s. Utilizzo del computer</a:t>
            </a:r>
          </a:p>
          <a:p>
            <a:pPr marL="342900" marR="0" lvl="0" indent="-3429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ourier New"/>
              <a:buChar char="o"/>
            </a:pPr>
            <a:r>
              <a:rPr lang="it-IT" sz="2000" dirty="0">
                <a:latin typeface="Calibri"/>
                <a:ea typeface="Calibri"/>
                <a:cs typeface="Calibri"/>
                <a:sym typeface="Calibri"/>
              </a:rPr>
              <a:t>Competenze informatiche, capacità di reperire informazioni sanitarie da internet.</a:t>
            </a:r>
            <a:endParaRPr sz="20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just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ourier New"/>
              <a:buChar char="o"/>
            </a:pPr>
            <a:r>
              <a:rPr lang="it-IT" sz="2000" dirty="0">
                <a:latin typeface="Calibri"/>
                <a:ea typeface="Calibri"/>
                <a:cs typeface="Calibri"/>
                <a:sym typeface="Calibri"/>
              </a:rPr>
              <a:t>Cambiare atteggiamento nei confronti della tecnologia. Ad es. essere motivati o disposti ad usare le nuove tecnologie</a:t>
            </a:r>
            <a:endParaRPr sz="20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7"/>
          <p:cNvSpPr txBox="1"/>
          <p:nvPr/>
        </p:nvSpPr>
        <p:spPr>
          <a:xfrm>
            <a:off x="647564" y="188462"/>
            <a:ext cx="7848872" cy="10771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pl-PL" sz="3200" b="1" u="none" strike="noStrike" cap="none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EHEALTH LITERACY – ALFABETIZZAZIONE SANITARIA</a:t>
            </a:r>
          </a:p>
        </p:txBody>
      </p:sp>
      <p:sp>
        <p:nvSpPr>
          <p:cNvPr id="121" name="Google Shape;121;p7"/>
          <p:cNvSpPr txBox="1"/>
          <p:nvPr/>
        </p:nvSpPr>
        <p:spPr>
          <a:xfrm>
            <a:off x="827584" y="2420888"/>
            <a:ext cx="7920880" cy="23082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>
              <a:buSzPts val="2400"/>
            </a:pPr>
            <a:r>
              <a:rPr lang="it-IT" sz="24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 capacità di individuare, comprendere, scambiare e valutare le informazioni sulla salute dagli ambienti online in presenza di fattori contestuali dinamici e di applicare le conoscenze acquisite a livello ecologico allo scopo di mantenere o migliorare la salute.</a:t>
            </a: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pl-PL" sz="2400" b="0" i="1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Paige et al. , 2018</a:t>
            </a:r>
            <a:endParaRPr sz="24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8"/>
          <p:cNvSpPr txBox="1"/>
          <p:nvPr/>
        </p:nvSpPr>
        <p:spPr>
          <a:xfrm>
            <a:off x="698461" y="240532"/>
            <a:ext cx="7749896" cy="954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>
              <a:buSzPts val="4000"/>
            </a:pPr>
            <a:r>
              <a:rPr lang="pl-PL" sz="2800" b="1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EHEALTH LITERACY – ALFABETIZZAZIONE SANITARIA</a:t>
            </a:r>
          </a:p>
        </p:txBody>
      </p:sp>
      <p:pic>
        <p:nvPicPr>
          <p:cNvPr id="127" name="Google Shape;127;p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9796" y="1687369"/>
            <a:ext cx="2139123" cy="1423854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8"/>
          <p:cNvSpPr txBox="1"/>
          <p:nvPr/>
        </p:nvSpPr>
        <p:spPr>
          <a:xfrm>
            <a:off x="130684" y="1357004"/>
            <a:ext cx="2698048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it-IT" sz="1800" b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Alfabetizzazione sanitaria</a:t>
            </a:r>
            <a:endParaRPr sz="1400" b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9" name="Google Shape;129;p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92639" y="2431102"/>
            <a:ext cx="2002533" cy="1332936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p8"/>
          <p:cNvSpPr txBox="1"/>
          <p:nvPr/>
        </p:nvSpPr>
        <p:spPr>
          <a:xfrm>
            <a:off x="2151509" y="2054993"/>
            <a:ext cx="3328775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buSzPts val="1800"/>
            </a:pPr>
            <a:r>
              <a:rPr lang="pl-PL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Alfabetizzazione tradizionale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1" name="Google Shape;131;p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583442" y="3218318"/>
            <a:ext cx="2154295" cy="1423854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8"/>
          <p:cNvSpPr txBox="1"/>
          <p:nvPr/>
        </p:nvSpPr>
        <p:spPr>
          <a:xfrm>
            <a:off x="3053576" y="2787194"/>
            <a:ext cx="3328775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buSzPts val="1800"/>
            </a:pPr>
            <a:r>
              <a:rPr lang="pl-PL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Alfabetizzazione </a:t>
            </a:r>
            <a:r>
              <a:rPr lang="it-IT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Digitale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3" name="Google Shape;133;p8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214812" y="3737616"/>
            <a:ext cx="2274982" cy="1514285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Google Shape;134;p8"/>
          <p:cNvSpPr txBox="1"/>
          <p:nvPr/>
        </p:nvSpPr>
        <p:spPr>
          <a:xfrm>
            <a:off x="4706759" y="3337890"/>
            <a:ext cx="3227762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buSzPts val="1800"/>
            </a:pPr>
            <a:r>
              <a:rPr lang="pl-PL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Alfabetizzazione informati</a:t>
            </a:r>
            <a:r>
              <a:rPr lang="it-IT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</a:t>
            </a:r>
            <a:r>
              <a:rPr lang="pl-PL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Google Shape;136;p8"/>
          <p:cNvSpPr txBox="1"/>
          <p:nvPr/>
        </p:nvSpPr>
        <p:spPr>
          <a:xfrm>
            <a:off x="6440681" y="3901438"/>
            <a:ext cx="3227762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buSzPts val="1800"/>
            </a:pPr>
            <a:r>
              <a:rPr lang="pl-PL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Alfabetizzazione </a:t>
            </a:r>
            <a:r>
              <a:rPr lang="it-IT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Scientifica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7" name="Google Shape;137;p8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7146107" y="5493318"/>
            <a:ext cx="1831752" cy="1219260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Google Shape;138;p8"/>
          <p:cNvSpPr txBox="1"/>
          <p:nvPr/>
        </p:nvSpPr>
        <p:spPr>
          <a:xfrm>
            <a:off x="7062883" y="4921266"/>
            <a:ext cx="2081117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buSzPts val="1800"/>
            </a:pPr>
            <a:r>
              <a:rPr lang="pl-PL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Alfabetizzazione </a:t>
            </a:r>
            <a:r>
              <a:rPr lang="it-IT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nei media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p8"/>
          <p:cNvSpPr txBox="1"/>
          <p:nvPr/>
        </p:nvSpPr>
        <p:spPr>
          <a:xfrm>
            <a:off x="467544" y="6421037"/>
            <a:ext cx="2655404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pl-PL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Norman &amp; Skinner, 2006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5" name="Google Shape;135;p8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5820576" y="4333456"/>
            <a:ext cx="1456705" cy="16046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9"/>
          <p:cNvSpPr txBox="1"/>
          <p:nvPr/>
        </p:nvSpPr>
        <p:spPr>
          <a:xfrm>
            <a:off x="971600" y="548680"/>
            <a:ext cx="6120680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it-IT" sz="3600" b="1" i="0" u="none" strike="noStrike" cap="none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FONTI</a:t>
            </a:r>
            <a:r>
              <a:rPr lang="pl-PL" sz="3600" b="1" i="0" u="none" strike="noStrike" cap="none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:</a:t>
            </a:r>
            <a:endParaRPr sz="1400" b="0" i="0" u="none" strike="noStrike" cap="none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Arial"/>
            </a:endParaRPr>
          </a:p>
        </p:txBody>
      </p:sp>
      <p:sp>
        <p:nvSpPr>
          <p:cNvPr id="145" name="Google Shape;145;p9"/>
          <p:cNvSpPr txBox="1"/>
          <p:nvPr/>
        </p:nvSpPr>
        <p:spPr>
          <a:xfrm>
            <a:off x="611560" y="1484784"/>
            <a:ext cx="7920880" cy="50783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 New"/>
              <a:buChar char="o"/>
            </a:pPr>
            <a:r>
              <a:rPr lang="pl-PL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WHO (1948) Constitution. World Health Organization, Geneva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 New"/>
              <a:buChar char="o"/>
            </a:pPr>
            <a:r>
              <a:rPr lang="pl-PL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Eysenbach, G.  (2001)What is e-health? (editorial) JMIR 3(2): e20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 New"/>
              <a:buChar char="o"/>
            </a:pPr>
            <a:r>
              <a:rPr lang="pl-PL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Maszczak T. </a:t>
            </a:r>
            <a:r>
              <a:rPr lang="pl-PL" sz="18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Zdrowie jako wartość uniwersalna</a:t>
            </a:r>
            <a:r>
              <a:rPr lang="pl-PL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„Roczniki Naukowe AWF w Poznaniu”. zesz. 54, s. 74, 2005. ISSN 01376578 (pol.)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 New"/>
              <a:buChar char="o"/>
            </a:pPr>
            <a:r>
              <a:rPr lang="pl-PL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IANIS, „Podręcznik dobrych praktyk regionalnych e-Zdrowie. Wyzwania regionalne i ich oddziaływanie”, wrzesień 2007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 New"/>
              <a:buChar char="o"/>
            </a:pPr>
            <a:r>
              <a:rPr lang="pl-PL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Sikorki L., „Perspektywy w e-zdrowiu – oczekiwania i rzeczywistość”, Top Medical Trends 2007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 New"/>
              <a:buChar char="o"/>
            </a:pPr>
            <a:r>
              <a:rPr lang="pl-PL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Soerensen, K., Van den Broucke, S. , Fullam, J. , Doyle, G. , Pelikan, J., Slonska, Z., Brand, H., Soerensen, K., Van den Broucke, S., Fullam, J., Doyle, G., Pelikan, J. J., … Brand, H. (2012). Health literacy and public health: A systematic review and integration of definitions and models. BMC Public Health, 12(8), 80. </a:t>
            </a:r>
            <a:r>
              <a:rPr lang="pl-PL" sz="1800" b="0" i="0" u="sng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http://doi.org/http://dx.doi.org/10.1186/1471-2458-12-80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 New"/>
              <a:buChar char="o"/>
            </a:pPr>
            <a:r>
              <a:rPr lang="pl-PL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Paige, S.R., Stellefson, M. Krieger, J.L. Et al. (2018). Proposing a Transactional Model of eHealth Literacy: Concept Analysis. JMIR, 20(10): e10175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 New"/>
              <a:buChar char="o"/>
            </a:pPr>
            <a:r>
              <a:rPr lang="pl-PL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Norman, C.D., Skinner, H.A., (2006). eHealth Literacy: Essential Skills for Consumer Health in a Networked World. JMIR, 8(2):e9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 New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330</TotalTime>
  <Words>810</Words>
  <Application>Microsoft Office PowerPoint</Application>
  <PresentationFormat>Presentazione su schermo (4:3)</PresentationFormat>
  <Paragraphs>67</Paragraphs>
  <Slides>10</Slides>
  <Notes>10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4" baseType="lpstr">
      <vt:lpstr>Arial</vt:lpstr>
      <vt:lpstr>Calibri</vt:lpstr>
      <vt:lpstr>Courier New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RSeneca</dc:creator>
  <cp:lastModifiedBy>Principale</cp:lastModifiedBy>
  <cp:revision>19</cp:revision>
  <dcterms:created xsi:type="dcterms:W3CDTF">2019-01-04T16:28:11Z</dcterms:created>
  <dcterms:modified xsi:type="dcterms:W3CDTF">2020-03-02T14:03:38Z</dcterms:modified>
</cp:coreProperties>
</file>